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4"/>
  </p:notesMasterIdLst>
  <p:handoutMasterIdLst>
    <p:handoutMasterId r:id="rId5"/>
  </p:handoutMasterIdLst>
  <p:sldIdLst>
    <p:sldId id="272" r:id="rId2"/>
    <p:sldId id="273" r:id="rId3"/>
  </p:sldIdLst>
  <p:sldSz cx="132715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 userDrawn="1">
          <p15:clr>
            <a:srgbClr val="A4A3A4"/>
          </p15:clr>
        </p15:guide>
        <p15:guide id="2" orient="horz" pos="391" userDrawn="1">
          <p15:clr>
            <a:srgbClr val="A4A3A4"/>
          </p15:clr>
        </p15:guide>
        <p15:guide id="6" pos="4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746FB4"/>
    <a:srgbClr val="209E77"/>
    <a:srgbClr val="E7AB06"/>
    <a:srgbClr val="FFFFFF"/>
    <a:srgbClr val="F5C9CA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0" autoAdjust="0"/>
  </p:normalViewPr>
  <p:slideViewPr>
    <p:cSldViewPr snapToGrid="0" showGuides="1">
      <p:cViewPr varScale="1">
        <p:scale>
          <a:sx n="66" d="100"/>
          <a:sy n="66" d="100"/>
        </p:scale>
        <p:origin x="444" y="52"/>
      </p:cViewPr>
      <p:guideLst>
        <p:guide orient="horz" pos="936"/>
        <p:guide orient="horz" pos="391"/>
        <p:guide pos="4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07-01-2022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07-01-2022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125" y="685800"/>
            <a:ext cx="6635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23257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44959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6"/>
            <a:ext cx="6487138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09" y="4053600"/>
            <a:ext cx="5384635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41110" y="3007286"/>
            <a:ext cx="5384634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39382" y="1020201"/>
            <a:ext cx="5384634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41111" y="1635125"/>
            <a:ext cx="11987551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3"/>
            <a:ext cx="11987550" cy="865187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796460" y="4903567"/>
            <a:ext cx="6475040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6475040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796460" y="2036763"/>
            <a:ext cx="6475040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6475040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1" y="620714"/>
            <a:ext cx="11987551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58581" y="612885"/>
            <a:ext cx="127100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1" y="1628776"/>
            <a:ext cx="11987551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34306" y="5934971"/>
            <a:ext cx="11995181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2" y="1628775"/>
            <a:ext cx="5832989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797402" y="1628775"/>
            <a:ext cx="5831261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5"/>
            <a:ext cx="11987550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41111" y="1628775"/>
            <a:ext cx="11987551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6487138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42705"/>
            <a:ext cx="5424379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39382" y="2610942"/>
            <a:ext cx="5384634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32715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641112" y="613650"/>
            <a:ext cx="11987550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sz="3200" baseline="0" dirty="0">
                <a:solidFill>
                  <a:schemeClr val="tx1"/>
                </a:solidFill>
              </a:rPr>
              <a:t> </a:t>
            </a:r>
            <a:r>
              <a:rPr lang="da-DK" sz="1800" baseline="0" dirty="0">
                <a:solidFill>
                  <a:schemeClr val="tx1"/>
                </a:solidFill>
              </a:rPr>
              <a:t>– </a:t>
            </a:r>
            <a:r>
              <a:rPr lang="da-DK" sz="1800" dirty="0">
                <a:solidFill>
                  <a:schemeClr val="tx1"/>
                </a:solidFill>
              </a:rPr>
              <a:t>Slet, før du færdiggør din</a:t>
            </a:r>
            <a:r>
              <a:rPr lang="da-DK" sz="1800" baseline="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639383" y="1640496"/>
            <a:ext cx="1905264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804796" y="4237555"/>
            <a:ext cx="1910987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639382" y="5678668"/>
            <a:ext cx="206778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525761" y="2940575"/>
            <a:ext cx="430427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816099" y="2582328"/>
            <a:ext cx="1768054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804796" y="3571524"/>
            <a:ext cx="17793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5158723" y="1627125"/>
            <a:ext cx="1779356" cy="2151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5147520" y="4141417"/>
            <a:ext cx="1779356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7284043" y="1640495"/>
            <a:ext cx="177935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7284043" y="2720006"/>
            <a:ext cx="1779356" cy="1809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7284043" y="4765323"/>
            <a:ext cx="177935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7284043" y="5815138"/>
            <a:ext cx="177935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823028" y="4201412"/>
            <a:ext cx="280111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951664" y="2795378"/>
            <a:ext cx="314271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971571" y="3187790"/>
            <a:ext cx="242878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791094" y="1666128"/>
            <a:ext cx="192469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606294" y="1844049"/>
            <a:ext cx="25620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794025" y="1900199"/>
            <a:ext cx="75841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807451" y="2138151"/>
            <a:ext cx="75841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9584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796460" y="691816"/>
            <a:ext cx="6475040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164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164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164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7208603" y="4053600"/>
            <a:ext cx="5420059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7208603" y="3007286"/>
            <a:ext cx="5420059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7208602" y="1020201"/>
            <a:ext cx="5418332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796460" y="2271092"/>
            <a:ext cx="6475040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7208603" y="4053600"/>
            <a:ext cx="5420059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7208604" y="2610942"/>
            <a:ext cx="5402345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3278412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887069" y="-6016"/>
            <a:ext cx="11392524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6"/>
            <a:ext cx="6487138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41112" y="3007286"/>
            <a:ext cx="5384632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53600"/>
            <a:ext cx="5384634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639382" y="1020201"/>
            <a:ext cx="5384634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3278412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887069" y="-6016"/>
            <a:ext cx="11392524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6487138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53600"/>
            <a:ext cx="5384634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639382" y="2610942"/>
            <a:ext cx="5384634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1" y="620714"/>
            <a:ext cx="11987552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641111" y="1635125"/>
            <a:ext cx="11987552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4"/>
            <a:ext cx="11987550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641112" y="1635126"/>
            <a:ext cx="5832989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797401" y="1635126"/>
            <a:ext cx="5831261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796461" y="1635126"/>
            <a:ext cx="583220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3" y="620713"/>
            <a:ext cx="11987550" cy="865187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641112" y="1635125"/>
            <a:ext cx="583392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07-01-2022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641113" y="620714"/>
            <a:ext cx="11987550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641112" y="1635125"/>
            <a:ext cx="11987551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3"/>
            <a:ext cx="132715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65243" y="63578"/>
            <a:ext cx="181260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12" y="96468"/>
            <a:ext cx="2554417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523060" y="85746"/>
            <a:ext cx="759928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2213101" y="85746"/>
            <a:ext cx="415561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1243668" y="85746"/>
            <a:ext cx="887135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07-01-2022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03" userDrawn="1">
          <p15:clr>
            <a:srgbClr val="F26B43"/>
          </p15:clr>
        </p15:guide>
        <p15:guide id="2" pos="7954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404" userDrawn="1">
          <p15:clr>
            <a:srgbClr val="F26B43"/>
          </p15:clr>
        </p15:guide>
        <p15:guide id="6" pos="7955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727710" y="237129"/>
            <a:ext cx="2318435" cy="113837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NHANES </a:t>
            </a:r>
            <a:endParaRPr lang="en-GB" b="1" dirty="0" smtClean="0">
              <a:solidFill>
                <a:schemeClr val="tx1"/>
              </a:solidFill>
            </a:endParaRP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1999-2018</a:t>
            </a:r>
            <a:endParaRPr lang="en-GB" b="1" dirty="0" smtClean="0">
              <a:solidFill>
                <a:schemeClr val="tx1"/>
              </a:solidFill>
            </a:endParaRP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N=101,316</a:t>
            </a:r>
          </a:p>
        </p:txBody>
      </p:sp>
      <p:sp>
        <p:nvSpPr>
          <p:cNvPr id="3" name="Down Arrow 2"/>
          <p:cNvSpPr/>
          <p:nvPr/>
        </p:nvSpPr>
        <p:spPr>
          <a:xfrm rot="16200000">
            <a:off x="3667537" y="28717"/>
            <a:ext cx="302788" cy="1545573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ed Rectangle 3"/>
          <p:cNvSpPr/>
          <p:nvPr/>
        </p:nvSpPr>
        <p:spPr>
          <a:xfrm>
            <a:off x="4591716" y="238164"/>
            <a:ext cx="2208932" cy="113837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Data for </a:t>
            </a:r>
            <a:r>
              <a:rPr lang="en-GB" b="1" dirty="0" smtClean="0">
                <a:solidFill>
                  <a:schemeClr val="tx1"/>
                </a:solidFill>
              </a:rPr>
              <a:t>multiple imputation</a:t>
            </a:r>
            <a:endParaRPr lang="en-GB" b="1" dirty="0" smtClean="0">
              <a:solidFill>
                <a:schemeClr val="tx1"/>
              </a:solidFill>
            </a:endParaRP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N=35,456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727710" y="1500407"/>
            <a:ext cx="2318435" cy="2916000"/>
          </a:xfrm>
          <a:prstGeom prst="roundRect">
            <a:avLst/>
          </a:prstGeom>
          <a:solidFill>
            <a:srgbClr val="D0CECE">
              <a:alpha val="38039"/>
            </a:srgb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>
                <a:solidFill>
                  <a:schemeClr val="tx1"/>
                </a:solidFill>
              </a:rPr>
              <a:t>1999-2000: </a:t>
            </a:r>
            <a:r>
              <a:rPr lang="en-GB" dirty="0" smtClean="0">
                <a:solidFill>
                  <a:schemeClr val="tx1"/>
                </a:solidFill>
              </a:rPr>
              <a:t>9,965</a:t>
            </a:r>
            <a:endParaRPr lang="en-GB" dirty="0" smtClean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2001-2002: 11,039</a:t>
            </a:r>
            <a:endParaRPr lang="en-GB" dirty="0" smtClean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2003-2004: 10,122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2005-2006: 10,348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2007-2008: 10,149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2009-2010: 10,537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2011-2012: </a:t>
            </a:r>
            <a:r>
              <a:rPr lang="en-GB" dirty="0" smtClean="0">
                <a:solidFill>
                  <a:schemeClr val="tx1"/>
                </a:solidFill>
              </a:rPr>
              <a:t>9,756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2013-2014: 10,175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2015-2016: </a:t>
            </a:r>
            <a:r>
              <a:rPr lang="en-GB" dirty="0" smtClean="0">
                <a:solidFill>
                  <a:schemeClr val="tx1"/>
                </a:solidFill>
              </a:rPr>
              <a:t>9,971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2017-2018: </a:t>
            </a:r>
            <a:r>
              <a:rPr lang="en-GB" dirty="0" smtClean="0">
                <a:solidFill>
                  <a:schemeClr val="tx1"/>
                </a:solidFill>
              </a:rPr>
              <a:t>9,254</a:t>
            </a:r>
            <a:endParaRPr lang="en-GB" dirty="0" smtClean="0">
              <a:solidFill>
                <a:schemeClr val="tx1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7430707" y="237129"/>
            <a:ext cx="4995508" cy="644280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Bootstrapping data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 k=1,000</a:t>
            </a:r>
            <a:endParaRPr lang="en-GB" b="1" dirty="0" smtClean="0">
              <a:solidFill>
                <a:schemeClr val="tx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4591716" y="1500407"/>
            <a:ext cx="2208931" cy="2916000"/>
          </a:xfrm>
          <a:prstGeom prst="roundRect">
            <a:avLst/>
          </a:prstGeom>
          <a:solidFill>
            <a:srgbClr val="D0CECE">
              <a:alpha val="38039"/>
            </a:srgb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>
                <a:solidFill>
                  <a:schemeClr val="tx1"/>
                </a:solidFill>
              </a:rPr>
              <a:t>1999-2000</a:t>
            </a:r>
            <a:r>
              <a:rPr lang="en-GB" dirty="0" smtClean="0">
                <a:solidFill>
                  <a:schemeClr val="tx1"/>
                </a:solidFill>
              </a:rPr>
              <a:t>: 3,915</a:t>
            </a:r>
            <a:endParaRPr lang="en-GB" dirty="0" smtClean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2001-2002: 4,464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2003-2004: 4,034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2005-2006: 3,352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2007-2008: 3,315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2009-2010: 3,581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2011-2012: </a:t>
            </a:r>
            <a:r>
              <a:rPr lang="en-GB" dirty="0" smtClean="0">
                <a:solidFill>
                  <a:schemeClr val="tx1"/>
                </a:solidFill>
              </a:rPr>
              <a:t>3,239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2013-2014: 3,329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2015-2016: </a:t>
            </a:r>
            <a:r>
              <a:rPr lang="en-GB" dirty="0" smtClean="0">
                <a:solidFill>
                  <a:schemeClr val="tx1"/>
                </a:solidFill>
              </a:rPr>
              <a:t>3,191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2017-2018: </a:t>
            </a:r>
            <a:r>
              <a:rPr lang="en-GB" dirty="0" smtClean="0">
                <a:solidFill>
                  <a:schemeClr val="tx1"/>
                </a:solidFill>
              </a:rPr>
              <a:t>3,036</a:t>
            </a:r>
            <a:endParaRPr lang="en-GB" dirty="0" smtClean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923418" y="1589298"/>
            <a:ext cx="1756655" cy="136910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No survey </a:t>
            </a:r>
            <a:r>
              <a:rPr lang="en-GB" dirty="0" smtClean="0">
                <a:solidFill>
                  <a:schemeClr val="tx1"/>
                </a:solidFill>
              </a:rPr>
              <a:t>weight,</a:t>
            </a:r>
            <a:endParaRPr lang="en-GB" dirty="0" smtClean="0">
              <a:solidFill>
                <a:schemeClr val="tx1"/>
              </a:solidFill>
            </a:endParaRP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n=65,860 excluded</a:t>
            </a:r>
          </a:p>
        </p:txBody>
      </p:sp>
      <p:sp>
        <p:nvSpPr>
          <p:cNvPr id="18" name="Down Arrow 17"/>
          <p:cNvSpPr/>
          <p:nvPr/>
        </p:nvSpPr>
        <p:spPr>
          <a:xfrm rot="16200000">
            <a:off x="6968568" y="490760"/>
            <a:ext cx="294219" cy="630058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ounded Rectangle 19"/>
          <p:cNvSpPr/>
          <p:nvPr/>
        </p:nvSpPr>
        <p:spPr>
          <a:xfrm>
            <a:off x="7549201" y="1172803"/>
            <a:ext cx="4780761" cy="4198094"/>
          </a:xfrm>
          <a:prstGeom prst="roundRect">
            <a:avLst>
              <a:gd name="adj" fmla="val 18043"/>
            </a:avLst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Multiple imputation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 k=5</a:t>
            </a:r>
            <a:endParaRPr lang="en-GB" b="1" dirty="0" smtClean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727516" y="4416407"/>
            <a:ext cx="194400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5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727516" y="3845938"/>
            <a:ext cx="194400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4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727516" y="3279009"/>
            <a:ext cx="194400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3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727516" y="2712080"/>
            <a:ext cx="194400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727516" y="2143381"/>
            <a:ext cx="1944000" cy="42199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1</a:t>
            </a:r>
          </a:p>
        </p:txBody>
      </p:sp>
      <p:sp>
        <p:nvSpPr>
          <p:cNvPr id="16" name="Right Brace 15"/>
          <p:cNvSpPr/>
          <p:nvPr/>
        </p:nvSpPr>
        <p:spPr>
          <a:xfrm>
            <a:off x="9836696" y="2231096"/>
            <a:ext cx="240869" cy="2516054"/>
          </a:xfrm>
          <a:prstGeom prst="rightBrace">
            <a:avLst>
              <a:gd name="adj1" fmla="val 188375"/>
              <a:gd name="adj2" fmla="val 47544"/>
            </a:avLst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ounded Rectangle 16"/>
          <p:cNvSpPr/>
          <p:nvPr/>
        </p:nvSpPr>
        <p:spPr>
          <a:xfrm>
            <a:off x="10485995" y="2641096"/>
            <a:ext cx="1697389" cy="1696053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Result </a:t>
            </a:r>
            <a:r>
              <a:rPr lang="en-GB" b="1" dirty="0" smtClean="0">
                <a:solidFill>
                  <a:schemeClr val="tx1"/>
                </a:solidFill>
              </a:rPr>
              <a:t>pooling,</a:t>
            </a:r>
            <a:r>
              <a:rPr lang="en-GB" b="1" dirty="0">
                <a:solidFill>
                  <a:schemeClr val="tx1"/>
                </a:solidFill>
              </a:rPr>
              <a:t/>
            </a:r>
            <a:br>
              <a:rPr lang="en-GB" b="1" dirty="0">
                <a:solidFill>
                  <a:schemeClr val="tx1"/>
                </a:solidFill>
              </a:rPr>
            </a:br>
            <a:r>
              <a:rPr lang="en-GB" b="1" dirty="0">
                <a:solidFill>
                  <a:schemeClr val="tx1"/>
                </a:solidFill>
              </a:rPr>
              <a:t>Rubin’s Rules</a:t>
            </a:r>
          </a:p>
          <a:p>
            <a:pPr algn="ctr"/>
            <a:r>
              <a:rPr lang="en-GB" b="1" dirty="0">
                <a:solidFill>
                  <a:schemeClr val="tx1"/>
                </a:solidFill>
              </a:rPr>
              <a:t>N=35,456</a:t>
            </a:r>
          </a:p>
        </p:txBody>
      </p:sp>
      <p:sp>
        <p:nvSpPr>
          <p:cNvPr id="21" name="Down Arrow 20"/>
          <p:cNvSpPr/>
          <p:nvPr/>
        </p:nvSpPr>
        <p:spPr>
          <a:xfrm>
            <a:off x="11502188" y="4342198"/>
            <a:ext cx="298385" cy="1463244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ounded Rectangle 21"/>
          <p:cNvSpPr/>
          <p:nvPr/>
        </p:nvSpPr>
        <p:spPr>
          <a:xfrm>
            <a:off x="7632834" y="5495870"/>
            <a:ext cx="4550550" cy="104683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95% confidence intervals</a:t>
            </a:r>
            <a:r>
              <a:rPr lang="en-GB" b="1" dirty="0">
                <a:solidFill>
                  <a:schemeClr val="tx1"/>
                </a:solidFill>
              </a:rPr>
              <a:t/>
            </a:r>
            <a:br>
              <a:rPr lang="en-GB" b="1" dirty="0">
                <a:solidFill>
                  <a:schemeClr val="tx1"/>
                </a:solidFill>
              </a:rPr>
            </a:br>
            <a:r>
              <a:rPr lang="en-GB" b="1" dirty="0" smtClean="0">
                <a:solidFill>
                  <a:schemeClr val="tx1"/>
                </a:solidFill>
              </a:rPr>
              <a:t>from bootstrapped estimates</a:t>
            </a:r>
            <a:endParaRPr lang="en-GB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830987"/>
              </p:ext>
            </p:extLst>
          </p:nvPr>
        </p:nvGraphicFramePr>
        <p:xfrm>
          <a:off x="715500" y="602476"/>
          <a:ext cx="6525273" cy="404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1523">
                  <a:extLst>
                    <a:ext uri="{9D8B030D-6E8A-4147-A177-3AD203B41FA5}">
                      <a16:colId xmlns:a16="http://schemas.microsoft.com/office/drawing/2014/main" val="2553642576"/>
                    </a:ext>
                  </a:extLst>
                </a:gridCol>
                <a:gridCol w="1054750">
                  <a:extLst>
                    <a:ext uri="{9D8B030D-6E8A-4147-A177-3AD203B41FA5}">
                      <a16:colId xmlns:a16="http://schemas.microsoft.com/office/drawing/2014/main" val="57904802"/>
                    </a:ext>
                  </a:extLst>
                </a:gridCol>
                <a:gridCol w="763417">
                  <a:extLst>
                    <a:ext uri="{9D8B030D-6E8A-4147-A177-3AD203B41FA5}">
                      <a16:colId xmlns:a16="http://schemas.microsoft.com/office/drawing/2014/main" val="2246667929"/>
                    </a:ext>
                  </a:extLst>
                </a:gridCol>
                <a:gridCol w="1105786">
                  <a:extLst>
                    <a:ext uri="{9D8B030D-6E8A-4147-A177-3AD203B41FA5}">
                      <a16:colId xmlns:a16="http://schemas.microsoft.com/office/drawing/2014/main" val="1420324280"/>
                    </a:ext>
                  </a:extLst>
                </a:gridCol>
                <a:gridCol w="1169582">
                  <a:extLst>
                    <a:ext uri="{9D8B030D-6E8A-4147-A177-3AD203B41FA5}">
                      <a16:colId xmlns:a16="http://schemas.microsoft.com/office/drawing/2014/main" val="3822614531"/>
                    </a:ext>
                  </a:extLst>
                </a:gridCol>
                <a:gridCol w="1180215">
                  <a:extLst>
                    <a:ext uri="{9D8B030D-6E8A-4147-A177-3AD203B41FA5}">
                      <a16:colId xmlns:a16="http://schemas.microsoft.com/office/drawing/2014/main" val="41088365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35954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n-GB" sz="1600" b="0" i="0" u="none" dirty="0" smtClean="0"/>
                        <a:t>1999-2000</a:t>
                      </a:r>
                      <a:endParaRPr lang="en-GB" sz="1600" b="0" i="0" u="none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9,965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6,050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3,915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762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i="0" u="none" dirty="0" smtClean="0"/>
                        <a:t>2001-2002</a:t>
                      </a:r>
                      <a:endParaRPr lang="en-GB" sz="1600" b="0" i="0" u="none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11,039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6,575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4,464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166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2003-2004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10,122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6,088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4,034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199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2005-2006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10,348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6,996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3,352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323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2007-2008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10,147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6,834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3,315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185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2009-2010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10,537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6,956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3,581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396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2011-2012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9,756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6,517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3,239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836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2013-2014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10,175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6,846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3,329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70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2015-2016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9,971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6,780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3,191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6272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2017-2018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9,254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6,218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3,036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3654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741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174</Words>
  <Application>Microsoft Office PowerPoint</Application>
  <PresentationFormat>Custom</PresentationFormat>
  <Paragraphs>101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Microsoft New Tai Lue</vt:lpstr>
      <vt:lpstr>Times New Roman</vt:lpstr>
      <vt:lpstr>Wingdings</vt:lpstr>
      <vt:lpstr>Brugerdefineret design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2021-05-19T07:51:05Z</dcterms:created>
  <dcterms:modified xsi:type="dcterms:W3CDTF">2022-01-07T12:17:06Z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